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64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57" r:id="rId12"/>
    <p:sldId id="259" r:id="rId13"/>
    <p:sldId id="274" r:id="rId14"/>
    <p:sldId id="275" r:id="rId15"/>
    <p:sldId id="276" r:id="rId16"/>
    <p:sldId id="278" r:id="rId17"/>
    <p:sldId id="283" r:id="rId18"/>
    <p:sldId id="28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library.ru/download/77303292.pdf" TargetMode="External"/><Relationship Id="rId2" Type="http://schemas.openxmlformats.org/officeDocument/2006/relationships/hyperlink" Target="http://elibrary.ru/download/70114114.pdf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elibrary.ru/download/49594399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280px-Chernecov_g_vid_syukeevskih_gor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4622" y="0"/>
            <a:ext cx="9190341" cy="68580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Творческий проект </a:t>
            </a:r>
            <a:br>
              <a:rPr lang="ru-RU" dirty="0" smtClean="0"/>
            </a:br>
            <a:r>
              <a:rPr lang="ru-RU" sz="3100" dirty="0" smtClean="0"/>
              <a:t>Геологический </a:t>
            </a:r>
            <a:r>
              <a:rPr lang="ru-RU" sz="3100" dirty="0" smtClean="0"/>
              <a:t>памятник «</a:t>
            </a:r>
            <a:r>
              <a:rPr lang="ru-RU" sz="3100" dirty="0" err="1" smtClean="0"/>
              <a:t>Сюкеевские</a:t>
            </a:r>
            <a:r>
              <a:rPr lang="ru-RU" sz="3100" dirty="0" smtClean="0"/>
              <a:t> горы</a:t>
            </a:r>
            <a:r>
              <a:rPr lang="ru-RU" dirty="0" smtClean="0"/>
              <a:t>»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5589240"/>
            <a:ext cx="453650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 Команда «Наутилус</a:t>
            </a:r>
            <a:r>
              <a:rPr lang="ru-RU" sz="3600" dirty="0" smtClean="0"/>
              <a:t>» 2020 г</a:t>
            </a:r>
            <a:endParaRPr lang="ru-RU" sz="3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627784" y="476672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605821"/>
            <a:ext cx="76328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dirty="0"/>
              <a:t>МБУДО «Центр детского творчества»</a:t>
            </a:r>
            <a:br>
              <a:rPr lang="ru-RU" dirty="0"/>
            </a:br>
            <a:r>
              <a:rPr lang="ru-RU" dirty="0"/>
              <a:t> Ново- Савиновского района </a:t>
            </a:r>
            <a:r>
              <a:rPr lang="ru-RU" dirty="0" err="1"/>
              <a:t>г.Казани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                              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836712"/>
            <a:ext cx="4038600" cy="5289451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У подножья клифа отмечается осыпь высотой до 1 м. В верхней части осыпи вновь выходят на поверхность  отложения </a:t>
            </a:r>
            <a:r>
              <a:rPr lang="ru-RU" sz="2400" dirty="0" err="1" smtClean="0"/>
              <a:t>верхнеказанского</a:t>
            </a:r>
            <a:r>
              <a:rPr lang="ru-RU" sz="2400" dirty="0" smtClean="0"/>
              <a:t> </a:t>
            </a:r>
            <a:r>
              <a:rPr lang="ru-RU" sz="2400" dirty="0" err="1" smtClean="0"/>
              <a:t>подъяруса</a:t>
            </a:r>
            <a:r>
              <a:rPr lang="ru-RU" sz="2400" dirty="0" smtClean="0"/>
              <a:t>, представленные гипсом.</a:t>
            </a:r>
          </a:p>
          <a:p>
            <a:endParaRPr lang="ru-RU" sz="2600" i="1" dirty="0" smtClean="0"/>
          </a:p>
          <a:p>
            <a:endParaRPr lang="ru-RU" dirty="0"/>
          </a:p>
        </p:txBody>
      </p:sp>
      <p:pic>
        <p:nvPicPr>
          <p:cNvPr id="9" name="Содержимое 8" descr="CAM0401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16016" y="548680"/>
            <a:ext cx="4104456" cy="54726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-214338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Казанский ярус</a:t>
            </a:r>
            <a:endParaRPr lang="ru-RU" sz="40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642918"/>
            <a:ext cx="4103316" cy="592935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В нижней части клифа обнажаются гипсовые породы</a:t>
            </a:r>
          </a:p>
          <a:p>
            <a:pPr>
              <a:buNone/>
            </a:pPr>
            <a:r>
              <a:rPr lang="ru-RU" sz="2400" b="1" dirty="0" smtClean="0"/>
              <a:t>Гипс </a:t>
            </a:r>
            <a:r>
              <a:rPr lang="ru-RU" sz="2400" dirty="0" smtClean="0"/>
              <a:t>характеризуется светло- серой и молочно-белой окраской </a:t>
            </a:r>
          </a:p>
          <a:p>
            <a:pPr>
              <a:buNone/>
            </a:pPr>
            <a:r>
              <a:rPr lang="ru-RU" sz="2400" dirty="0" smtClean="0"/>
              <a:t>обладает ясно зернистой структурой, </a:t>
            </a:r>
          </a:p>
          <a:p>
            <a:pPr>
              <a:buNone/>
            </a:pPr>
            <a:r>
              <a:rPr lang="ru-RU" sz="2400" dirty="0" smtClean="0"/>
              <a:t>однородной и полосчатой текстурой. </a:t>
            </a:r>
          </a:p>
          <a:p>
            <a:pPr>
              <a:buNone/>
            </a:pPr>
            <a:r>
              <a:rPr lang="ru-RU" sz="2400" dirty="0" smtClean="0"/>
              <a:t>Последняя обусловлена наличием селенитовых прожилков.</a:t>
            </a:r>
            <a:r>
              <a:rPr lang="ru-RU" sz="2400" i="1" dirty="0" smtClean="0"/>
              <a:t> 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Видимая мощность 0,5 м.</a:t>
            </a:r>
            <a:r>
              <a:rPr lang="ru-RU" sz="2400" i="1" dirty="0" smtClean="0"/>
              <a:t> 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Выше залегает  мергель.</a:t>
            </a:r>
            <a:endParaRPr lang="ru-RU" sz="2400" dirty="0"/>
          </a:p>
        </p:txBody>
      </p:sp>
      <p:pic>
        <p:nvPicPr>
          <p:cNvPr id="15" name="Содержимое 14" descr="CAM04019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3923927" y="1340768"/>
            <a:ext cx="5088565" cy="38164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457200" y="1052736"/>
            <a:ext cx="4038600" cy="5073427"/>
          </a:xfrm>
        </p:spPr>
        <p:txBody>
          <a:bodyPr>
            <a:normAutofit fontScale="85000" lnSpcReduction="20000"/>
          </a:bodyPr>
          <a:lstStyle/>
          <a:p>
            <a:r>
              <a:rPr lang="ru-RU" sz="2600" b="1" dirty="0" smtClean="0"/>
              <a:t>2 слой Мергель. </a:t>
            </a:r>
            <a:endParaRPr lang="ru-RU" sz="2600" i="1" dirty="0" smtClean="0"/>
          </a:p>
          <a:p>
            <a:r>
              <a:rPr lang="ru-RU" sz="2600" dirty="0" smtClean="0"/>
              <a:t>Цвет – светло-серый.</a:t>
            </a:r>
          </a:p>
          <a:p>
            <a:r>
              <a:rPr lang="ru-RU" sz="2600" dirty="0" smtClean="0"/>
              <a:t>Структура – скрытокристаллическая. </a:t>
            </a:r>
          </a:p>
          <a:p>
            <a:r>
              <a:rPr lang="ru-RU" sz="2600" dirty="0" smtClean="0"/>
              <a:t>Текстура – однородная. </a:t>
            </a:r>
          </a:p>
          <a:p>
            <a:r>
              <a:rPr lang="ru-RU" sz="2600" dirty="0" smtClean="0"/>
              <a:t>Мощность – около 70 см.</a:t>
            </a:r>
            <a:r>
              <a:rPr lang="ru-RU" sz="2600" i="1" dirty="0" smtClean="0"/>
              <a:t> </a:t>
            </a:r>
          </a:p>
          <a:p>
            <a:r>
              <a:rPr lang="ru-RU" sz="2600" b="1" dirty="0" smtClean="0"/>
              <a:t>3 слой Гипс.</a:t>
            </a:r>
            <a:endParaRPr lang="ru-RU" sz="2600" i="1" dirty="0" smtClean="0"/>
          </a:p>
          <a:p>
            <a:r>
              <a:rPr lang="ru-RU" sz="2600" dirty="0" smtClean="0"/>
              <a:t>Цвет – светло-серый. </a:t>
            </a:r>
          </a:p>
          <a:p>
            <a:r>
              <a:rPr lang="ru-RU" sz="2600" dirty="0" smtClean="0"/>
              <a:t>Структура – </a:t>
            </a:r>
            <a:r>
              <a:rPr lang="ru-RU" sz="2600" dirty="0" err="1" smtClean="0"/>
              <a:t>яснозернистая</a:t>
            </a:r>
            <a:r>
              <a:rPr lang="ru-RU" sz="2600" dirty="0" smtClean="0"/>
              <a:t>.</a:t>
            </a:r>
          </a:p>
          <a:p>
            <a:r>
              <a:rPr lang="ru-RU" sz="2600" dirty="0" smtClean="0"/>
              <a:t>Текстура - полосчатая с селенитовыми прожилками до 2 см. </a:t>
            </a:r>
          </a:p>
          <a:p>
            <a:r>
              <a:rPr lang="ru-RU" sz="2600" dirty="0" smtClean="0"/>
              <a:t>В кровле отмечаются участки </a:t>
            </a:r>
            <a:r>
              <a:rPr lang="ru-RU" sz="2600" dirty="0" err="1" smtClean="0"/>
              <a:t>ожелезнения</a:t>
            </a:r>
            <a:r>
              <a:rPr lang="ru-RU" sz="2600" dirty="0" smtClean="0"/>
              <a:t>.</a:t>
            </a:r>
            <a:r>
              <a:rPr lang="ru-RU" sz="2600" i="1" dirty="0" smtClean="0"/>
              <a:t> </a:t>
            </a:r>
            <a:endParaRPr lang="ru-RU" sz="2600" dirty="0" smtClean="0"/>
          </a:p>
          <a:p>
            <a:r>
              <a:rPr lang="ru-RU" sz="2600" dirty="0" smtClean="0"/>
              <a:t>Общая мощность пласта до 4 м. </a:t>
            </a:r>
          </a:p>
          <a:p>
            <a:endParaRPr lang="ru-RU" dirty="0"/>
          </a:p>
        </p:txBody>
      </p:sp>
      <p:pic>
        <p:nvPicPr>
          <p:cNvPr id="10" name="Содержимое 9" descr="CAM0402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908720"/>
            <a:ext cx="4032448" cy="521744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Вышележащие слои недоступны для прямого описания. Визуально наблюдается переход гипса в зеленовато-серый мергель, в кровле которого наблюдается слой доломита, видимая мощность слоя мергеля и доломитов - 3-4 метра.</a:t>
            </a:r>
          </a:p>
          <a:p>
            <a:endParaRPr lang="ru-RU" sz="2400" dirty="0"/>
          </a:p>
        </p:txBody>
      </p:sp>
      <p:pic>
        <p:nvPicPr>
          <p:cNvPr id="5" name="Содержимое 4" descr="CAM0402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355976" y="1052736"/>
            <a:ext cx="4608512" cy="34563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err="1" smtClean="0"/>
              <a:t>Уржумский</a:t>
            </a:r>
            <a:r>
              <a:rPr lang="ru-RU" sz="4000" dirty="0" smtClean="0"/>
              <a:t> ярус.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Все породы </a:t>
            </a:r>
            <a:r>
              <a:rPr lang="ru-RU" sz="2400" dirty="0" err="1" smtClean="0"/>
              <a:t>Уржумского</a:t>
            </a:r>
            <a:r>
              <a:rPr lang="ru-RU" sz="2400" dirty="0" smtClean="0"/>
              <a:t> яруса секутся вертикальными селенитовыми прожилками. </a:t>
            </a:r>
          </a:p>
          <a:p>
            <a:r>
              <a:rPr lang="ru-RU" sz="2400" dirty="0" smtClean="0"/>
              <a:t>Видимая мощность </a:t>
            </a:r>
            <a:r>
              <a:rPr lang="ru-RU" sz="2400" dirty="0" err="1" smtClean="0"/>
              <a:t>уржумского</a:t>
            </a:r>
            <a:r>
              <a:rPr lang="ru-RU" sz="2400" dirty="0" smtClean="0"/>
              <a:t> яруса  примерно 15 м. </a:t>
            </a:r>
          </a:p>
          <a:p>
            <a:r>
              <a:rPr lang="ru-RU" sz="2400" dirty="0" smtClean="0"/>
              <a:t>Кровля перекрыта четвертичными суглинками</a:t>
            </a:r>
            <a:endParaRPr lang="ru-RU" i="1" dirty="0" smtClean="0"/>
          </a:p>
          <a:p>
            <a:endParaRPr lang="ru-RU" i="1" dirty="0" smtClean="0"/>
          </a:p>
          <a:p>
            <a:endParaRPr lang="ru-RU" dirty="0"/>
          </a:p>
        </p:txBody>
      </p:sp>
      <p:pic>
        <p:nvPicPr>
          <p:cNvPr id="5" name="Содержимое 4" descr="CAM04023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contrast="30000"/>
          </a:blip>
          <a:stretch>
            <a:fillRect/>
          </a:stretch>
        </p:blipFill>
        <p:spPr>
          <a:xfrm>
            <a:off x="4716016" y="1268760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Четвертичные отложения</a:t>
            </a:r>
            <a:r>
              <a:rPr lang="ru-RU" sz="2800" dirty="0" smtClean="0"/>
              <a:t> представлены </a:t>
            </a:r>
            <a:br>
              <a:rPr lang="ru-RU" sz="2800" dirty="0" smtClean="0"/>
            </a:br>
            <a:r>
              <a:rPr lang="ru-RU" sz="2800" dirty="0" smtClean="0"/>
              <a:t>почвенно-растительным слоем.</a:t>
            </a:r>
            <a:r>
              <a:rPr lang="ru-RU" sz="2800" i="1" dirty="0" smtClean="0"/>
              <a:t/>
            </a:r>
            <a:br>
              <a:rPr lang="ru-RU" sz="2800" i="1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i="1" dirty="0" smtClean="0"/>
          </a:p>
          <a:p>
            <a:endParaRPr lang="ru-RU" dirty="0"/>
          </a:p>
        </p:txBody>
      </p:sp>
      <p:pic>
        <p:nvPicPr>
          <p:cNvPr id="5" name="Содержимое 4" descr="CAM04029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395536" y="1124744"/>
            <a:ext cx="8496944" cy="55086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 smtClean="0"/>
              <a:t>Антропогенная нагрузка.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52736"/>
            <a:ext cx="4038600" cy="5073427"/>
          </a:xfrm>
        </p:spPr>
        <p:txBody>
          <a:bodyPr>
            <a:normAutofit lnSpcReduction="10000"/>
          </a:bodyPr>
          <a:lstStyle/>
          <a:p>
            <a:r>
              <a:rPr lang="ru-RU" sz="2600" dirty="0" smtClean="0"/>
              <a:t>Поскольку здесь проходят полевые практики студентов, на объекте имеются оборудованные стоянки со столами и костровыми местами, а также рыбацкие навесы.</a:t>
            </a:r>
          </a:p>
          <a:p>
            <a:r>
              <a:rPr lang="ru-RU" sz="2600" dirty="0" smtClean="0"/>
              <a:t> На противоположном берегу Волги виднеется историко-архитектурный  памятник – город Булгар.</a:t>
            </a:r>
          </a:p>
          <a:p>
            <a:endParaRPr lang="ru-RU" dirty="0"/>
          </a:p>
        </p:txBody>
      </p:sp>
      <p:pic>
        <p:nvPicPr>
          <p:cNvPr id="8" name="Содержимое 7" descr="CAM04027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4427984" y="1268760"/>
            <a:ext cx="4320480" cy="3240360"/>
          </a:xfrm>
        </p:spPr>
      </p:pic>
      <p:sp>
        <p:nvSpPr>
          <p:cNvPr id="9" name="Прямоугольник 8"/>
          <p:cNvSpPr/>
          <p:nvPr/>
        </p:nvSpPr>
        <p:spPr>
          <a:xfrm>
            <a:off x="4499992" y="4797152"/>
            <a:ext cx="4392488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   </a:t>
            </a:r>
            <a:r>
              <a:rPr lang="ru-RU" sz="2000" dirty="0" smtClean="0"/>
              <a:t> Человек </a:t>
            </a:r>
            <a:r>
              <a:rPr lang="ru-RU" sz="2000" dirty="0" smtClean="0"/>
              <a:t>должен сохранять природное и культурное наследие.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4643469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b="1" dirty="0" smtClean="0"/>
              <a:t> Заключение.</a:t>
            </a:r>
          </a:p>
          <a:p>
            <a:pPr algn="ctr"/>
            <a:endParaRPr lang="ru-RU" dirty="0" smtClean="0"/>
          </a:p>
          <a:p>
            <a:pPr lvl="0"/>
            <a:r>
              <a:rPr lang="ru-RU" dirty="0" smtClean="0"/>
              <a:t>В результате работы была изучена литература по памятнику природы «</a:t>
            </a:r>
            <a:r>
              <a:rPr lang="ru-RU" dirty="0" err="1" smtClean="0"/>
              <a:t>Сюкеевские</a:t>
            </a:r>
            <a:r>
              <a:rPr lang="ru-RU" dirty="0" smtClean="0"/>
              <a:t> горы».</a:t>
            </a:r>
          </a:p>
          <a:p>
            <a:pPr lvl="0"/>
            <a:r>
              <a:rPr lang="ru-RU" dirty="0" smtClean="0"/>
              <a:t>Было проведено практическое изучение данного района.</a:t>
            </a:r>
          </a:p>
          <a:p>
            <a:pPr lvl="0"/>
            <a:r>
              <a:rPr lang="ru-RU" dirty="0" smtClean="0"/>
              <a:t>Рассмотрены отложения </a:t>
            </a:r>
            <a:r>
              <a:rPr lang="ru-RU" dirty="0" err="1" smtClean="0"/>
              <a:t>Верхне-Казанского</a:t>
            </a:r>
            <a:r>
              <a:rPr lang="ru-RU" dirty="0" smtClean="0"/>
              <a:t> </a:t>
            </a:r>
            <a:r>
              <a:rPr lang="ru-RU" dirty="0" err="1" smtClean="0"/>
              <a:t>подъяруса</a:t>
            </a:r>
            <a:r>
              <a:rPr lang="ru-RU" dirty="0" smtClean="0"/>
              <a:t> и </a:t>
            </a:r>
            <a:r>
              <a:rPr lang="ru-RU" dirty="0" err="1" smtClean="0"/>
              <a:t>Уржумского</a:t>
            </a:r>
            <a:r>
              <a:rPr lang="ru-RU" dirty="0" smtClean="0"/>
              <a:t> яруса Пермской системы.</a:t>
            </a:r>
          </a:p>
          <a:p>
            <a:pPr lvl="0"/>
            <a:r>
              <a:rPr lang="ru-RU" dirty="0" smtClean="0"/>
              <a:t>Рассмотрены проявления экзогенных процессов, таких как осыпи, конусы выноса, гравитационные и абразионные процессы.</a:t>
            </a:r>
          </a:p>
          <a:p>
            <a:pPr lvl="0"/>
            <a:r>
              <a:rPr lang="ru-RU" dirty="0" smtClean="0"/>
              <a:t>Мы собрали образцы осадочных пород и минералов, таких как гипс, доломит, селенит, кальцит, халцедон.</a:t>
            </a:r>
          </a:p>
          <a:p>
            <a:pPr lvl="0"/>
            <a:r>
              <a:rPr lang="ru-RU" dirty="0" smtClean="0"/>
              <a:t>Мы рассмотрели влияние антропогенной нагрузки на этот объект, и пришли к выводу о необходимости повышения экологической культуры у туристов.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71546"/>
            <a:ext cx="8258204" cy="3786213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Список литературы.</a:t>
            </a:r>
            <a:endParaRPr lang="ru-RU" i="1" dirty="0" smtClean="0"/>
          </a:p>
          <a:p>
            <a:r>
              <a:rPr lang="ru-RU" dirty="0" smtClean="0"/>
              <a:t> 1. « Геология  </a:t>
            </a:r>
            <a:r>
              <a:rPr lang="ru-RU" dirty="0" err="1" smtClean="0"/>
              <a:t>Приказанского</a:t>
            </a:r>
            <a:r>
              <a:rPr lang="ru-RU" dirty="0" smtClean="0"/>
              <a:t> района» под </a:t>
            </a:r>
            <a:r>
              <a:rPr lang="ru-RU" dirty="0" err="1" smtClean="0"/>
              <a:t>ред</a:t>
            </a:r>
            <a:r>
              <a:rPr lang="ru-RU" dirty="0" smtClean="0"/>
              <a:t> А.И. Шевелева. Казань 2007г.</a:t>
            </a:r>
            <a:endParaRPr lang="ru-RU" i="1" dirty="0" smtClean="0"/>
          </a:p>
          <a:p>
            <a:r>
              <a:rPr lang="ru-RU" dirty="0" smtClean="0"/>
              <a:t>2. Геологические памятники природы Республики Татарстан, под ред.И.А. </a:t>
            </a:r>
            <a:r>
              <a:rPr lang="ru-RU" dirty="0" err="1" smtClean="0"/>
              <a:t>Ларочкиной</a:t>
            </a:r>
            <a:r>
              <a:rPr lang="ru-RU" dirty="0" smtClean="0"/>
              <a:t>; </a:t>
            </a:r>
            <a:r>
              <a:rPr lang="ru-RU" dirty="0" err="1" smtClean="0"/>
              <a:t>науч</a:t>
            </a:r>
            <a:r>
              <a:rPr lang="ru-RU" dirty="0" smtClean="0"/>
              <a:t>. Ред.В.В. Силантьев.- Казань : Акварель </a:t>
            </a:r>
            <a:r>
              <a:rPr lang="ru-RU" dirty="0" err="1" smtClean="0"/>
              <a:t>Арт</a:t>
            </a:r>
            <a:r>
              <a:rPr lang="ru-RU" dirty="0" smtClean="0"/>
              <a:t>, 2007 г.</a:t>
            </a:r>
            <a:endParaRPr lang="ru-RU" i="1" dirty="0" smtClean="0"/>
          </a:p>
          <a:p>
            <a:r>
              <a:rPr lang="ru-RU" dirty="0" smtClean="0"/>
              <a:t>3. Ссылки на информационные ресурсы по данному объекту в Интернете:</a:t>
            </a:r>
          </a:p>
          <a:p>
            <a:r>
              <a:rPr lang="ru-RU" u="sng" dirty="0" smtClean="0">
                <a:hlinkClick r:id="rId2"/>
              </a:rPr>
              <a:t>http://elibrary.ru/download/70114114.pdf</a:t>
            </a:r>
            <a:endParaRPr lang="ru-RU" dirty="0" smtClean="0"/>
          </a:p>
          <a:p>
            <a:r>
              <a:rPr lang="ru-RU" u="sng" dirty="0" smtClean="0">
                <a:hlinkClick r:id="rId3"/>
              </a:rPr>
              <a:t>http://elibrary.ru/download/77303292.pdf</a:t>
            </a:r>
            <a:endParaRPr lang="ru-RU" dirty="0" smtClean="0"/>
          </a:p>
          <a:p>
            <a:r>
              <a:rPr lang="ru-RU" u="sng" dirty="0" smtClean="0">
                <a:hlinkClick r:id="rId4"/>
              </a:rPr>
              <a:t>http://elibrary.ru/download/49594399.pdf</a:t>
            </a:r>
            <a:endParaRPr lang="ru-RU" dirty="0" smtClean="0"/>
          </a:p>
          <a:p>
            <a:endParaRPr lang="en-US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15328" cy="4525963"/>
          </a:xfrm>
        </p:spPr>
        <p:txBody>
          <a:bodyPr/>
          <a:lstStyle/>
          <a:p>
            <a:r>
              <a:rPr lang="ru-RU" dirty="0" smtClean="0"/>
              <a:t>Объект исследования – геологический памятник «</a:t>
            </a:r>
            <a:r>
              <a:rPr lang="ru-RU" dirty="0" err="1" smtClean="0"/>
              <a:t>Сюкеевские</a:t>
            </a:r>
            <a:r>
              <a:rPr lang="ru-RU" dirty="0" smtClean="0"/>
              <a:t> горы»</a:t>
            </a:r>
          </a:p>
          <a:p>
            <a:r>
              <a:rPr lang="ru-RU" dirty="0" smtClean="0"/>
              <a:t> </a:t>
            </a:r>
            <a:r>
              <a:rPr lang="ru-RU" b="1" dirty="0" smtClean="0"/>
              <a:t>Задача исследования- </a:t>
            </a:r>
            <a:r>
              <a:rPr lang="ru-RU" dirty="0" smtClean="0"/>
              <a:t>Наблюдение и исследования отложений Пермской системы и проявлений экзогенных процессов.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47248" cy="70767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Геологический памятник «</a:t>
            </a:r>
            <a:r>
              <a:rPr lang="ru-RU" sz="2800" dirty="0" err="1" smtClean="0"/>
              <a:t>Сюкеевские</a:t>
            </a:r>
            <a:r>
              <a:rPr lang="ru-RU" sz="2800" dirty="0" smtClean="0"/>
              <a:t> горы» </a:t>
            </a:r>
            <a:endParaRPr lang="ru-RU" sz="28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76056" y="1196752"/>
            <a:ext cx="3816424" cy="5256584"/>
          </a:xfrm>
        </p:spPr>
        <p:txBody>
          <a:bodyPr>
            <a:normAutofit fontScale="85000" lnSpcReduction="10000"/>
          </a:bodyPr>
          <a:lstStyle/>
          <a:p>
            <a:r>
              <a:rPr lang="ru-RU" sz="3300" dirty="0" smtClean="0"/>
              <a:t>Входит в состав </a:t>
            </a:r>
            <a:r>
              <a:rPr lang="ru-RU" sz="3300" dirty="0" err="1" smtClean="0"/>
              <a:t>Камско</a:t>
            </a:r>
            <a:r>
              <a:rPr lang="ru-RU" sz="3300" dirty="0" smtClean="0"/>
              <a:t> – </a:t>
            </a:r>
            <a:r>
              <a:rPr lang="ru-RU" sz="3300" dirty="0" err="1" smtClean="0"/>
              <a:t>Устьинского</a:t>
            </a:r>
            <a:r>
              <a:rPr lang="ru-RU" sz="3300" dirty="0" smtClean="0"/>
              <a:t>  </a:t>
            </a:r>
          </a:p>
          <a:p>
            <a:pPr>
              <a:buNone/>
            </a:pPr>
            <a:r>
              <a:rPr lang="ru-RU" sz="3300" dirty="0" smtClean="0"/>
              <a:t>     района РТ</a:t>
            </a:r>
            <a:r>
              <a:rPr lang="ru-RU" sz="3100" dirty="0" smtClean="0"/>
              <a:t>.  </a:t>
            </a:r>
          </a:p>
          <a:p>
            <a:r>
              <a:rPr lang="ru-RU" sz="3100" dirty="0" smtClean="0"/>
              <a:t>Особый интерес представляет береговая линия длинной около 10 км, где вскрываются обнажения </a:t>
            </a:r>
            <a:r>
              <a:rPr lang="ru-RU" sz="3100" dirty="0" err="1" smtClean="0"/>
              <a:t>Верхне-Казанского</a:t>
            </a:r>
            <a:r>
              <a:rPr lang="ru-RU" sz="3100" dirty="0" smtClean="0"/>
              <a:t> </a:t>
            </a:r>
            <a:r>
              <a:rPr lang="ru-RU" sz="3100" dirty="0" err="1" smtClean="0"/>
              <a:t>подъяруса</a:t>
            </a:r>
            <a:r>
              <a:rPr lang="ru-RU" sz="3100" dirty="0" smtClean="0"/>
              <a:t> и </a:t>
            </a:r>
            <a:r>
              <a:rPr lang="ru-RU" sz="3100" dirty="0" err="1" smtClean="0"/>
              <a:t>Уржумского</a:t>
            </a:r>
            <a:r>
              <a:rPr lang="ru-RU" sz="3100" dirty="0" smtClean="0"/>
              <a:t> яруса.  От Куйбышевского затона до с. </a:t>
            </a:r>
            <a:r>
              <a:rPr lang="ru-RU" sz="3100" dirty="0" err="1" smtClean="0"/>
              <a:t>Сюкеево</a:t>
            </a:r>
            <a:r>
              <a:rPr lang="ru-RU" sz="3100" dirty="0" smtClean="0"/>
              <a:t>.</a:t>
            </a:r>
            <a:endParaRPr lang="ru-RU" sz="3100" i="1" dirty="0" smtClean="0"/>
          </a:p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half" idx="2"/>
          </p:nvPr>
        </p:nvSpPr>
        <p:spPr>
          <a:xfrm>
            <a:off x="500034" y="1500174"/>
            <a:ext cx="3008313" cy="4874220"/>
          </a:xfrm>
        </p:spPr>
        <p:txBody>
          <a:bodyPr/>
          <a:lstStyle/>
          <a:p>
            <a:r>
              <a:rPr lang="ru-RU" dirty="0" smtClean="0"/>
              <a:t>      Геологический памятник «</a:t>
            </a:r>
            <a:r>
              <a:rPr lang="ru-RU" dirty="0" err="1" smtClean="0"/>
              <a:t>Сюкеевские</a:t>
            </a:r>
            <a:r>
              <a:rPr lang="ru-RU" dirty="0" smtClean="0"/>
              <a:t> горы» </a:t>
            </a:r>
            <a:endParaRPr lang="ru-RU" dirty="0"/>
          </a:p>
        </p:txBody>
      </p:sp>
      <p:pic>
        <p:nvPicPr>
          <p:cNvPr id="7" name="Содержимое 6" descr="280px-Relief_Map_of_Tatarstan.pn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lum bright="-30000" contrast="20000"/>
          </a:blip>
          <a:stretch>
            <a:fillRect/>
          </a:stretch>
        </p:blipFill>
        <p:spPr>
          <a:xfrm>
            <a:off x="357158" y="1357298"/>
            <a:ext cx="4694401" cy="3168352"/>
          </a:xfrm>
        </p:spPr>
      </p:pic>
      <p:sp>
        <p:nvSpPr>
          <p:cNvPr id="8" name="Равнобедренный треугольник 7"/>
          <p:cNvSpPr/>
          <p:nvPr/>
        </p:nvSpPr>
        <p:spPr>
          <a:xfrm>
            <a:off x="1500166" y="3071810"/>
            <a:ext cx="216024" cy="144016"/>
          </a:xfrm>
          <a:prstGeom prst="triangl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>История изучения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42984"/>
            <a:ext cx="4038600" cy="4983179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Первое упоминание в письменных источниках о </a:t>
            </a:r>
            <a:r>
              <a:rPr lang="ru-RU" dirty="0" err="1" smtClean="0"/>
              <a:t>Сюкеево</a:t>
            </a:r>
            <a:r>
              <a:rPr lang="ru-RU" dirty="0" smtClean="0"/>
              <a:t>   приходиться на время царствования Петра Великого, и принадлежит оно перу академика </a:t>
            </a:r>
            <a:r>
              <a:rPr lang="ru-RU" dirty="0" err="1" smtClean="0"/>
              <a:t>Петра-Симона</a:t>
            </a:r>
            <a:r>
              <a:rPr lang="ru-RU" dirty="0" smtClean="0"/>
              <a:t> Палласа. </a:t>
            </a:r>
          </a:p>
          <a:p>
            <a:r>
              <a:rPr lang="ru-RU" dirty="0" smtClean="0"/>
              <a:t>В 1936 г профессор Л.М. </a:t>
            </a:r>
            <a:r>
              <a:rPr lang="ru-RU" dirty="0" err="1" smtClean="0"/>
              <a:t>Миропольский</a:t>
            </a:r>
            <a:r>
              <a:rPr lang="ru-RU" dirty="0" smtClean="0"/>
              <a:t> провел минералогическое изучение района в ходе, которого было выявлено большое количество минералов.</a:t>
            </a:r>
            <a:endParaRPr lang="ru-RU" dirty="0"/>
          </a:p>
        </p:txBody>
      </p:sp>
      <p:pic>
        <p:nvPicPr>
          <p:cNvPr id="5" name="Содержимое 4" descr="9ab24cc7b69f21770c155ff57c07daaa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3438" y="1357298"/>
            <a:ext cx="4286280" cy="35004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Уникальность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1357298"/>
            <a:ext cx="4402832" cy="5328592"/>
          </a:xfrm>
        </p:spPr>
        <p:txBody>
          <a:bodyPr>
            <a:noAutofit/>
          </a:bodyPr>
          <a:lstStyle/>
          <a:p>
            <a:r>
              <a:rPr lang="ru-RU" sz="1800" dirty="0" smtClean="0"/>
              <a:t>Уникальность данного района заключается в  наличии минералогического  разнообразия представленного цветными гипсами черным и зеленым, мраморным ониксом. Минеральное разнообразие обусловлено наличием битумов в отложениях толщ   </a:t>
            </a:r>
            <a:r>
              <a:rPr lang="ru-RU" sz="1800" dirty="0" err="1" smtClean="0"/>
              <a:t>Верхнеказанкого</a:t>
            </a:r>
            <a:r>
              <a:rPr lang="ru-RU" sz="1800" dirty="0" smtClean="0"/>
              <a:t> и </a:t>
            </a:r>
            <a:r>
              <a:rPr lang="ru-RU" sz="1800" dirty="0" err="1" smtClean="0"/>
              <a:t>Уржумского</a:t>
            </a:r>
            <a:r>
              <a:rPr lang="ru-RU" sz="1800" dirty="0" smtClean="0"/>
              <a:t> ярусов пермской системы.</a:t>
            </a:r>
          </a:p>
          <a:p>
            <a:r>
              <a:rPr lang="ru-RU" sz="1800" dirty="0" smtClean="0"/>
              <a:t>Полезные ископаемые   представлены доломитом, гипсом, строительным песком.</a:t>
            </a:r>
            <a:endParaRPr lang="ru-RU" sz="1800" i="1" dirty="0"/>
          </a:p>
        </p:txBody>
      </p:sp>
      <p:grpSp>
        <p:nvGrpSpPr>
          <p:cNvPr id="5" name="Group 3"/>
          <p:cNvGrpSpPr>
            <a:grpSpLocks noGrp="1"/>
          </p:cNvGrpSpPr>
          <p:nvPr/>
        </p:nvGrpSpPr>
        <p:grpSpPr bwMode="auto">
          <a:xfrm>
            <a:off x="4525144" y="1484784"/>
            <a:ext cx="4618856" cy="3340967"/>
            <a:chOff x="1679" y="1133"/>
            <a:chExt cx="9680" cy="7654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1734" y="8407"/>
              <a:ext cx="9423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10377" tIns="55189" rIns="110377" bIns="55189"/>
            <a:lstStyle/>
            <a:p>
              <a:pPr defTabSz="912813"/>
              <a:r>
                <a:rPr lang="ru-RU" sz="900" b="1"/>
                <a:t> </a:t>
              </a:r>
              <a:endParaRPr lang="ru-RU"/>
            </a:p>
          </p:txBody>
        </p:sp>
        <p:pic>
          <p:nvPicPr>
            <p:cNvPr id="7" name="Picture 5"/>
            <p:cNvPicPr preferRelativeResize="0">
              <a:picLocks noChangeAspect="1" noChangeArrowheads="1"/>
            </p:cNvPicPr>
            <p:nvPr/>
          </p:nvPicPr>
          <p:blipFill>
            <a:blip r:embed="rId2" cstate="print">
              <a:lum bright="-10000" contrast="30000"/>
            </a:blip>
            <a:srcRect/>
            <a:stretch>
              <a:fillRect/>
            </a:stretch>
          </p:blipFill>
          <p:spPr bwMode="auto">
            <a:xfrm>
              <a:off x="1679" y="1133"/>
              <a:ext cx="9680" cy="6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  Наши наблюдения  в районе минералогического памятника «</a:t>
            </a:r>
            <a:r>
              <a:rPr lang="ru-RU" sz="3100" b="1" dirty="0" err="1" smtClean="0"/>
              <a:t>Сюкеевские</a:t>
            </a:r>
            <a:r>
              <a:rPr lang="ru-RU" sz="3100" b="1" dirty="0" smtClean="0"/>
              <a:t> горы».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sz="2400" dirty="0" smtClean="0"/>
              <a:t> Наш  маршрут от 9 мая 2015 г. проходил от устья </a:t>
            </a:r>
            <a:r>
              <a:rPr lang="ru-RU" sz="2400" dirty="0" err="1" smtClean="0"/>
              <a:t>Сюкеевского</a:t>
            </a:r>
            <a:r>
              <a:rPr lang="ru-RU" sz="2400" dirty="0" smtClean="0"/>
              <a:t> оврага  в верх по р. Волге. </a:t>
            </a:r>
          </a:p>
          <a:p>
            <a:r>
              <a:rPr lang="ru-RU" sz="2400" dirty="0" smtClean="0"/>
              <a:t>Наш маршрут проходил вдоль правого берега  речной долины. Начальная точка находится в 4-х км. от с. </a:t>
            </a:r>
            <a:r>
              <a:rPr lang="ru-RU" sz="2400" dirty="0" err="1" smtClean="0"/>
              <a:t>Сюкеево</a:t>
            </a:r>
            <a:r>
              <a:rPr lang="ru-RU" sz="2400" dirty="0" smtClean="0"/>
              <a:t>. Подходы к точке хорошие по асфальтированной дороге в сторону </a:t>
            </a:r>
            <a:r>
              <a:rPr lang="ru-RU" sz="2400" dirty="0" err="1" smtClean="0"/>
              <a:t>Сюкеевского</a:t>
            </a:r>
            <a:r>
              <a:rPr lang="ru-RU" sz="2400" dirty="0" smtClean="0"/>
              <a:t> взвоза.</a:t>
            </a:r>
          </a:p>
          <a:p>
            <a:endParaRPr lang="ru-RU" sz="2400" dirty="0" smtClean="0"/>
          </a:p>
        </p:txBody>
      </p:sp>
      <p:pic>
        <p:nvPicPr>
          <p:cNvPr id="4098" name="Picture 2" descr="C:\Users\user_0431\Desktop\1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contrast="-10000"/>
          </a:blip>
          <a:srcRect/>
          <a:stretch>
            <a:fillRect/>
          </a:stretch>
        </p:blipFill>
        <p:spPr bwMode="auto">
          <a:xfrm>
            <a:off x="4429124" y="1357298"/>
            <a:ext cx="4714876" cy="5500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 </a:t>
            </a:r>
            <a:r>
              <a:rPr lang="ru-RU" sz="2800" b="1" dirty="0" smtClean="0"/>
              <a:t>Точка наблюдения №1. Устье оврага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268760"/>
            <a:ext cx="4316288" cy="4857403"/>
          </a:xfrm>
        </p:spPr>
        <p:txBody>
          <a:bodyPr>
            <a:noAutofit/>
          </a:bodyPr>
          <a:lstStyle/>
          <a:p>
            <a:r>
              <a:rPr lang="ru-RU" sz="2400" dirty="0" smtClean="0"/>
              <a:t>Точка находится в устье оврага. Здесь отмечается абразионная  терраса шириной 15 м.</a:t>
            </a:r>
          </a:p>
          <a:p>
            <a:r>
              <a:rPr lang="ru-RU" sz="2400" dirty="0" smtClean="0"/>
              <a:t> Со стороны берега терраса ограничена клифом, высота обрыва 10-15 метров. </a:t>
            </a:r>
            <a:endParaRPr lang="ru-RU" sz="2400" dirty="0"/>
          </a:p>
        </p:txBody>
      </p:sp>
      <p:pic>
        <p:nvPicPr>
          <p:cNvPr id="5" name="Содержимое 4" descr="CAM04014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4788024" y="1196752"/>
            <a:ext cx="3816424" cy="50885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8720"/>
            <a:ext cx="4038600" cy="521744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  устье оврага обнажаются </a:t>
            </a:r>
            <a:r>
              <a:rPr lang="ru-RU" dirty="0" err="1" smtClean="0"/>
              <a:t>делювиально</a:t>
            </a:r>
            <a:r>
              <a:rPr lang="ru-RU" dirty="0" smtClean="0"/>
              <a:t> – пролювиальные отложения четвертичного возраста (Q3 –Q4), которые прорезают коренные породы  </a:t>
            </a:r>
            <a:r>
              <a:rPr lang="ru-RU" dirty="0" err="1" smtClean="0"/>
              <a:t>Уржумского</a:t>
            </a:r>
            <a:r>
              <a:rPr lang="ru-RU" dirty="0" smtClean="0"/>
              <a:t> и Казанского  ярусов.</a:t>
            </a:r>
          </a:p>
          <a:p>
            <a:r>
              <a:rPr lang="ru-RU" dirty="0" smtClean="0"/>
              <a:t>В нижних частях обнажений отмечается проявление гравитационных процессов в виде: осыпей  высотой до 2.5 метров , угол наклона – 30, ширина 3м.</a:t>
            </a:r>
            <a:endParaRPr lang="ru-RU" dirty="0"/>
          </a:p>
        </p:txBody>
      </p:sp>
      <p:pic>
        <p:nvPicPr>
          <p:cNvPr id="5" name="Содержимое 4" descr="CAM0401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99992" y="620688"/>
            <a:ext cx="4320480" cy="57606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>Точка наблюдения №2.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52736"/>
            <a:ext cx="4038600" cy="5073427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+mj-lt"/>
                <a:ea typeface="Times New Roman"/>
              </a:rPr>
              <a:t>Вторая точка находится выше на 75 м  по течению р. Волга от точки наблюдения №1, по азимуту 55.</a:t>
            </a:r>
          </a:p>
          <a:p>
            <a:r>
              <a:rPr lang="ru-RU" dirty="0" smtClean="0"/>
              <a:t>В пределах точки наблюдения отмечается абразионная терраса шириной 6 м., поверхность покрыта </a:t>
            </a:r>
            <a:r>
              <a:rPr lang="ru-RU" dirty="0" err="1" smtClean="0"/>
              <a:t>гравийно</a:t>
            </a:r>
            <a:r>
              <a:rPr lang="ru-RU" dirty="0" smtClean="0"/>
              <a:t> -галечным материалом, по верх которого наблюдаются крупные глыбы гипса размером более 1 метра.</a:t>
            </a:r>
            <a:r>
              <a:rPr lang="ru-RU" dirty="0" smtClean="0">
                <a:latin typeface="+mj-lt"/>
                <a:ea typeface="Times New Roman"/>
              </a:rPr>
              <a:t> </a:t>
            </a:r>
          </a:p>
          <a:p>
            <a:endParaRPr lang="ru-RU" dirty="0" smtClean="0">
              <a:latin typeface="+mj-lt"/>
              <a:ea typeface="Times New Roman"/>
            </a:endParaRPr>
          </a:p>
          <a:p>
            <a:endParaRPr lang="ru-RU" dirty="0" smtClean="0">
              <a:latin typeface="+mj-lt"/>
            </a:endParaRPr>
          </a:p>
          <a:p>
            <a:endParaRPr lang="ru-RU" i="1" dirty="0" smtClean="0">
              <a:latin typeface="+mj-lt"/>
            </a:endParaRPr>
          </a:p>
          <a:p>
            <a:endParaRPr lang="ru-RU" sz="3100" i="1" dirty="0" smtClean="0"/>
          </a:p>
          <a:p>
            <a:endParaRPr lang="ru-RU" dirty="0"/>
          </a:p>
        </p:txBody>
      </p:sp>
      <p:pic>
        <p:nvPicPr>
          <p:cNvPr id="5" name="Содержимое 4" descr="CAM04022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contrast="30000"/>
          </a:blip>
          <a:stretch>
            <a:fillRect/>
          </a:stretch>
        </p:blipFill>
        <p:spPr>
          <a:xfrm>
            <a:off x="4355976" y="1412776"/>
            <a:ext cx="4608512" cy="34563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775</Words>
  <Application>Microsoft Office PowerPoint</Application>
  <PresentationFormat>Экран (4:3)</PresentationFormat>
  <Paragraphs>78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Творческий проект  Геологический памятник «Сюкеевские горы» </vt:lpstr>
      <vt:lpstr>Презентация PowerPoint</vt:lpstr>
      <vt:lpstr>Геологический памятник «Сюкеевские горы» </vt:lpstr>
      <vt:lpstr>История изучения </vt:lpstr>
      <vt:lpstr>Уникальность</vt:lpstr>
      <vt:lpstr>  Наши наблюдения  в районе минералогического памятника «Сюкеевские горы». </vt:lpstr>
      <vt:lpstr> Точка наблюдения №1. Устье оврага</vt:lpstr>
      <vt:lpstr>Презентация PowerPoint</vt:lpstr>
      <vt:lpstr>Точка наблюдения №2. </vt:lpstr>
      <vt:lpstr>Презентация PowerPoint</vt:lpstr>
      <vt:lpstr>Казанский ярус</vt:lpstr>
      <vt:lpstr>Презентация PowerPoint</vt:lpstr>
      <vt:lpstr> </vt:lpstr>
      <vt:lpstr>Уржумский ярус.</vt:lpstr>
      <vt:lpstr>Четвертичные отложения представлены  почвенно-растительным слоем. </vt:lpstr>
      <vt:lpstr>Антропогенная нагрузка.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Дарья</cp:lastModifiedBy>
  <cp:revision>44</cp:revision>
  <dcterms:created xsi:type="dcterms:W3CDTF">2015-06-02T19:40:55Z</dcterms:created>
  <dcterms:modified xsi:type="dcterms:W3CDTF">2020-04-21T17:53:48Z</dcterms:modified>
</cp:coreProperties>
</file>